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  <p:sldMasterId id="2147483672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4" r:id="rId10"/>
    <p:sldId id="263" r:id="rId11"/>
    <p:sldId id="265" r:id="rId12"/>
    <p:sldId id="266" r:id="rId13"/>
    <p:sldId id="267" r:id="rId14"/>
    <p:sldId id="268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C536C28-326F-4E32-A996-29A941BEA175}" v="829" dt="2023-10-31T18:31:55.24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 title="Page Number Shape">
            <a:extLst>
              <a:ext uri="{FF2B5EF4-FFF2-40B4-BE49-F238E27FC236}">
                <a16:creationId xmlns:a16="http://schemas.microsoft.com/office/drawing/2014/main" id="{DD4C4B28-6B4B-4445-8535-F516D74E4AA9}"/>
              </a:ext>
            </a:extLst>
          </p:cNvPr>
          <p:cNvSpPr/>
          <p:nvPr/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cxnSp>
        <p:nvCxnSpPr>
          <p:cNvPr id="12" name="Straight Connector 11" title="Verticle Rule Line">
            <a:extLst>
              <a:ext uri="{FF2B5EF4-FFF2-40B4-BE49-F238E27FC236}">
                <a16:creationId xmlns:a16="http://schemas.microsoft.com/office/drawing/2014/main" id="{0CB1C732-7193-4253-8746-850D090A6B4E}"/>
              </a:ext>
            </a:extLst>
          </p:cNvPr>
          <p:cNvCxnSpPr>
            <a:cxnSpLocks/>
          </p:cNvCxnSpPr>
          <p:nvPr/>
        </p:nvCxnSpPr>
        <p:spPr>
          <a:xfrm>
            <a:off x="758952" y="1280160"/>
            <a:ext cx="0" cy="557784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F03AA199-952B-427F-A5BE-B97D25FD07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8992" y="1143000"/>
            <a:ext cx="6720840" cy="3730752"/>
          </a:xfrm>
        </p:spPr>
        <p:txBody>
          <a:bodyPr anchor="t">
            <a:normAutofit/>
          </a:bodyPr>
          <a:lstStyle>
            <a:lvl1pPr algn="l">
              <a:defRPr sz="7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1AA393-A876-475F-A05B-1CCAB6C1F0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78992" y="5010912"/>
            <a:ext cx="6720840" cy="704088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395621-D631-4F31-AEEF-C8574E5073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86356" y="6007608"/>
            <a:ext cx="3143643" cy="365125"/>
          </a:xfrm>
        </p:spPr>
        <p:txBody>
          <a:bodyPr/>
          <a:lstStyle/>
          <a:p>
            <a:fld id="{53BEF823-48A5-43FC-BE03-E79964288B41}" type="datetimeFigureOut">
              <a:rPr lang="en-US" smtClean="0"/>
              <a:t>10/31/2023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5EE125-77AD-4E23-AFB7-C5CFDEACAC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78991" y="6007608"/>
            <a:ext cx="672083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569682-B530-4F52-87B9-39464A093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/>
            </a:lvl1pPr>
          </a:lstStyle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57516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F59FCF-ACDF-495D-ACFA-15FCAC9EA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3786E3-AB17-427E-8EF8-7FCB671A11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833B4E9-7A16-448C-8BE6-B14941A348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10/31/2023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79212F5-5835-49FF-836F-5E3008A0ED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E9D492B-E5EE-4D24-A087-57D739CFA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54062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A31E395-94BD-4E79-8E42-9CD4EB33CA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475542" y="758952"/>
            <a:ext cx="2954458" cy="498600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9AA8A4-66BC-4E80-ABE3-F533F82B88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58952" y="758952"/>
            <a:ext cx="7407586" cy="498600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DDA4EA6-6A1A-48ED-9D79-A438561C7E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10/31/2023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049B2BA-9250-4EBF-8820-10BDA5C1C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F914475-55F3-4C46-BAE2-E4D93E9E37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90528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40013" y="484479"/>
            <a:ext cx="6911974" cy="2954655"/>
          </a:xfrm>
        </p:spPr>
        <p:txBody>
          <a:bodyPr anchor="b">
            <a:normAutofit/>
          </a:bodyPr>
          <a:lstStyle>
            <a:lvl1pPr algn="ctr">
              <a:defRPr sz="5600" spc="-1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40013" y="3799133"/>
            <a:ext cx="6911974" cy="1969841"/>
          </a:xfrm>
        </p:spPr>
        <p:txBody>
          <a:bodyPr>
            <a:normAutofit/>
          </a:bodyPr>
          <a:lstStyle>
            <a:lvl1pPr marL="0" indent="0" algn="ctr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2395C5C9-164C-46B3-A87E-7660D39D3106}" type="datetime2">
              <a:rPr lang="en-US" smtClean="0"/>
              <a:t>Tuesday, October 31, 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4653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0" y="2541600"/>
            <a:ext cx="10728325" cy="32273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4DDCFF8A-AAF8-4A12-8A91-9CA0EAF6CBB9}" type="datetime2">
              <a:rPr lang="en-US" smtClean="0"/>
              <a:t>Tuesday, October 31, 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1058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00" y="619200"/>
            <a:ext cx="10728326" cy="2879724"/>
          </a:xfrm>
        </p:spPr>
        <p:txBody>
          <a:bodyPr anchor="b">
            <a:normAutofit/>
          </a:bodyPr>
          <a:lstStyle>
            <a:lvl1pPr>
              <a:defRPr sz="5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9910" y="3858924"/>
            <a:ext cx="10728326" cy="1919076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ABCC25C3-021A-4B0B-8F70-0C181FE1CF45}" type="datetime2">
              <a:rPr lang="en-US" smtClean="0"/>
              <a:t>Tuesday, October 31, 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6567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00" y="2541600"/>
            <a:ext cx="5003800" cy="3234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58400" y="2541600"/>
            <a:ext cx="5003801" cy="32345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0C23D88D-8CEC-4ED9-A53B-5596187D9A16}" type="datetime2">
              <a:rPr lang="en-US" smtClean="0"/>
              <a:t>Tuesday, October 31, 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2280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00" y="619200"/>
            <a:ext cx="10728325" cy="673005"/>
          </a:xfrm>
        </p:spPr>
        <p:txBody>
          <a:bodyPr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0000" y="1840698"/>
            <a:ext cx="5015638" cy="565796"/>
          </a:xfrm>
        </p:spPr>
        <p:txBody>
          <a:bodyPr wrap="square" anchor="b">
            <a:normAutofit/>
          </a:bodyPr>
          <a:lstStyle>
            <a:lvl1pPr marL="0" indent="0">
              <a:lnSpc>
                <a:spcPct val="120000"/>
              </a:lnSpc>
              <a:buNone/>
              <a:defRPr sz="16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20000" y="2541600"/>
            <a:ext cx="5003801" cy="3234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400" y="1840698"/>
            <a:ext cx="5015638" cy="565796"/>
          </a:xfrm>
        </p:spPr>
        <p:txBody>
          <a:bodyPr anchor="b">
            <a:normAutofit/>
          </a:bodyPr>
          <a:lstStyle>
            <a:lvl1pPr marL="0" indent="0">
              <a:lnSpc>
                <a:spcPct val="120000"/>
              </a:lnSpc>
              <a:buNone/>
              <a:defRPr sz="16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400" y="2541600"/>
            <a:ext cx="5003800" cy="3234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D2CCD382-DFDA-4722-A27A-59C21AD112F2}" type="datetime2">
              <a:rPr lang="en-US" smtClean="0"/>
              <a:t>Tuesday, October 31, 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5930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22F2A30D-1C09-413F-AAB1-38F366000715}" type="datetime2">
              <a:rPr lang="en-US" smtClean="0"/>
              <a:t>Tuesday, October 31, 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30101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6DB82B9C-D65E-4F64-95C3-B10F3B00F0D9}" type="datetime2">
              <a:rPr lang="en-US" smtClean="0"/>
              <a:t>Tuesday, October 31, 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086994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00" y="619200"/>
            <a:ext cx="3107463" cy="1477328"/>
          </a:xfrm>
        </p:spPr>
        <p:txBody>
          <a:bodyPr anchor="t" anchorCtr="0">
            <a:normAutofit/>
          </a:bodyPr>
          <a:lstStyle>
            <a:lvl1pPr>
              <a:lnSpc>
                <a:spcPct val="100000"/>
              </a:lnSpc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48188" y="584662"/>
            <a:ext cx="6911974" cy="5184313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4800"/>
            </a:lvl1pPr>
            <a:lvl2pPr marL="914400" indent="-457200">
              <a:buFont typeface="Arial" panose="020B0604020202020204" pitchFamily="34" charset="0"/>
              <a:buChar char="•"/>
              <a:defRPr sz="2000"/>
            </a:lvl2pPr>
            <a:lvl3pPr marL="1257300" indent="-342900">
              <a:buFont typeface="Arial" panose="020B0604020202020204" pitchFamily="34" charset="0"/>
              <a:buChar char="•"/>
              <a:defRPr sz="2000"/>
            </a:lvl3pPr>
            <a:lvl4pPr marL="1714500" indent="-342900">
              <a:buFont typeface="Arial" panose="020B0604020202020204" pitchFamily="34" charset="0"/>
              <a:buChar char="•"/>
              <a:defRPr sz="2000"/>
            </a:lvl4pPr>
            <a:lvl5pPr marL="2171700" indent="-342900">
              <a:buFont typeface="Arial" panose="020B0604020202020204" pitchFamily="34" charset="0"/>
              <a:buChar char="•"/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0000" y="2541600"/>
            <a:ext cx="3107463" cy="3231837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B7F5FDCC-6AAC-4A08-B9E0-3793AB5E64C3}" type="datetime2">
              <a:rPr lang="en-US" smtClean="0"/>
              <a:t>Tuesday, October 31, 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4026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3351BD-5252-4168-A69E-C6864AE29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748EEE-19C9-493B-836D-73B9E4A0BE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7FA6BFE-11ED-4FB4-9F65-508B5B0F0D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10/31/2023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90F536E-BEFF-4E0D-B4EC-39DE28C67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6EE02AF-6FE1-4972-BD48-A82499AD67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797275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00" y="619200"/>
            <a:ext cx="3095626" cy="1476000"/>
          </a:xfrm>
        </p:spPr>
        <p:txBody>
          <a:bodyPr anchor="t" anchorCtr="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548188" y="728664"/>
            <a:ext cx="6923812" cy="5040312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0000" y="2541600"/>
            <a:ext cx="3095625" cy="32328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349FE94D-439C-40F1-900E-BC07940E3988}" type="datetime2">
              <a:rPr lang="en-US" smtClean="0"/>
              <a:t>Tuesday, October 31, 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49104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000" y="2636838"/>
            <a:ext cx="10728325" cy="313213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5B75179A-1E2B-41AB-B400-4F1B4022FAEE}" type="datetime2">
              <a:rPr lang="en-US" smtClean="0"/>
              <a:t>Tuesday, October 31, 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7253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40486" y="720000"/>
            <a:ext cx="1477328" cy="5048975"/>
          </a:xfrm>
        </p:spPr>
        <p:txBody>
          <a:bodyPr vert="eaVert">
            <a:norm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31838" y="720000"/>
            <a:ext cx="8929614" cy="50489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05681D0F-6595-4F14-8EF3-954CD87C797B}" type="datetime2">
              <a:rPr lang="en-US" smtClean="0"/>
              <a:t>Tuesday, October 31, 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032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8452EE-D9FC-4E51-9BFF-141F919233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3051" y="2414016"/>
            <a:ext cx="10666949" cy="3099816"/>
          </a:xfrm>
        </p:spPr>
        <p:txBody>
          <a:bodyPr anchor="t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E086C4-4949-4E7A-A182-6709496A1C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8952" y="1389888"/>
            <a:ext cx="10671048" cy="822960"/>
          </a:xfrm>
        </p:spPr>
        <p:txBody>
          <a:bodyPr anchor="ctr">
            <a:normAutofit/>
          </a:bodyPr>
          <a:lstStyle>
            <a:lvl1pPr marL="0" indent="0">
              <a:buNone/>
              <a:defRPr sz="20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D12BC88-6A2B-4851-9568-23A4B74D9F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10/31/2023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882CFE5-65C3-4F46-9141-4645455947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321B390-4E13-4481-AC02-FF126656C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83760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0E02F8-47BB-4D30-8EFE-69C9222D9E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84648" y="758952"/>
            <a:ext cx="6245352" cy="22402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844D33-6BF0-4205-A542-8537E35159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84647" y="3273551"/>
            <a:ext cx="6245351" cy="22402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D6953A83-D2BE-4015-8D64-BE93DDFE5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10/31/2023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A849E67-05F9-4033-B033-74D6B8C8E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DFAAC6AA-CFFB-438F-9327-DDB023E2E1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A4960CB-ABA7-4442-AB15-FE444F23C6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674326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348291-9C7D-407E-8D07-FA3A323EA9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84648" y="758952"/>
            <a:ext cx="6245352" cy="548640"/>
          </a:xfrm>
        </p:spPr>
        <p:txBody>
          <a:bodyPr anchor="b"/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A192D2-8BA6-4A4D-814D-AD37A2A10A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90323" y="1377198"/>
            <a:ext cx="6239675" cy="1828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6FD4BC-C948-41C4-BA24-5D26147E1C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84647" y="3319548"/>
            <a:ext cx="6245351" cy="548640"/>
          </a:xfrm>
        </p:spPr>
        <p:txBody>
          <a:bodyPr anchor="b"/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12E359C-F73D-4F1B-9F9A-6D62856710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84646" y="3932372"/>
            <a:ext cx="6245352" cy="1828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D76B63AE-38FF-40DD-A543-32DD98E6B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C686C0EB-E082-4BAB-99E8-B42F3C28B2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10/31/2023</a:t>
            </a:fld>
            <a:endParaRPr lang="en-US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B3CB0152-BA1F-48C7-A66F-3ADB51C94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BD1C21B3-5CF6-415F-8295-EED3DF5CB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30854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470D5-4EB9-4410-A8AE-6D85F1923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887FB59-BA77-4864-B9E8-994851250C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10/31/2023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6F0BC0B-BA67-455B-B567-1473DF062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CF0BCF3-6FB5-4529-AA6A-A31467351E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13240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F1315B-6865-4A5A-91C1-B75339038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10/31/2023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536720-08C7-43DE-8EB5-CAB52D0E96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2477AF-B012-491C-AE42-22DE1203B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58325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D183AC-72A9-43F5-A1B3-1D7A6A4C7E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758951"/>
            <a:ext cx="6245352" cy="475488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045592-52ED-4270-ACBB-BCC528DAC4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58953" y="3815080"/>
            <a:ext cx="3831336" cy="1698752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99A93518-F9B5-418F-9883-BEF8359B0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10/31/2023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27B9FFE7-C4AB-425B-9B56-E412C7221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9231052-EBA8-4781-B28A-2FEA8BE52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DBF9E7-F686-4FA1-9BA5-69BDD014B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758952"/>
            <a:ext cx="3831336" cy="293017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05817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116CF06-B27C-4DC4-981D-38E31997BD1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758951"/>
            <a:ext cx="6245352" cy="4754881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976E66-2CB3-4F47-97F6-077C428183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58952" y="3794760"/>
            <a:ext cx="3831336" cy="1719072"/>
          </a:xfrm>
        </p:spPr>
        <p:txBody>
          <a:bodyPr>
            <a:normAutofit/>
          </a:bodyPr>
          <a:lstStyle>
            <a:lvl1pPr marL="0" indent="0">
              <a:buNone/>
              <a:defRPr sz="2000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71414C9F-CBBD-4D5E-A831-BC0CDFEBC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10/31/2023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F58DC0C8-B580-442D-8DAC-4F0F869B1F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1B0D29E8-DFEE-49AB-83AF-85FF25252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EAAF1B-6B6E-4D37-8F57-E403C6371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758952"/>
            <a:ext cx="3831336" cy="2926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9397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 title="Page Number Shape">
            <a:extLst>
              <a:ext uri="{FF2B5EF4-FFF2-40B4-BE49-F238E27FC236}">
                <a16:creationId xmlns:a16="http://schemas.microsoft.com/office/drawing/2014/main" id="{72411438-92A5-42B0-9C54-EA4FB32ACB5E}"/>
              </a:ext>
            </a:extLst>
          </p:cNvPr>
          <p:cNvSpPr/>
          <p:nvPr/>
        </p:nvSpPr>
        <p:spPr bwMode="auto">
          <a:xfrm>
            <a:off x="11784011" y="5778801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D56E4D8-47B6-4DEC-BD29-B3B6ED4CC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758952"/>
            <a:ext cx="3831336" cy="47548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0F5D4C-4873-4052-A294-99CCB9421C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84648" y="758952"/>
            <a:ext cx="6245352" cy="47548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1D62B3-3490-46B4-A10E-33FCE4A1FB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16952" y="6007608"/>
            <a:ext cx="38130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spc="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algn="r"/>
            <a:fld id="{53BEF823-48A5-43FC-BE03-E79964288B41}" type="datetimeFigureOut">
              <a:rPr lang="en-US" smtClean="0"/>
              <a:pPr algn="r"/>
              <a:t>10/31/2023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424CB1-7D5F-4F52-9F99-7068F5819E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58952" y="6007608"/>
            <a:ext cx="38313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spc="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1F9CC9-1431-4569-B2F1-D048149553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86616" y="6007608"/>
            <a:ext cx="411480" cy="365125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900" b="1">
                <a:solidFill>
                  <a:schemeClr val="bg1"/>
                </a:solidFill>
              </a:defRPr>
            </a:lvl1pPr>
          </a:lstStyle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2531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000" i="1" kern="1200" spc="1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400"/>
        </a:spcBef>
        <a:spcAft>
          <a:spcPts val="400"/>
        </a:spcAft>
        <a:buClrTx/>
        <a:buFont typeface="Arial" panose="020B0604020202020204" pitchFamily="34" charset="0"/>
        <a:buChar char="•"/>
        <a:defRPr sz="20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182880" indent="0" algn="l" defTabSz="914400" rtl="0" eaLnBrk="1" latinLnBrk="0" hangingPunct="1">
        <a:lnSpc>
          <a:spcPct val="110000"/>
        </a:lnSpc>
        <a:spcBef>
          <a:spcPts val="400"/>
        </a:spcBef>
        <a:spcAft>
          <a:spcPts val="400"/>
        </a:spcAft>
        <a:buClrTx/>
        <a:buFont typeface="Arial" panose="020B0604020202020204" pitchFamily="34" charset="0"/>
        <a:buNone/>
        <a:defRPr sz="18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82880" indent="-182880" algn="l" defTabSz="914400" rtl="0" eaLnBrk="1" latinLnBrk="0" hangingPunct="1">
        <a:lnSpc>
          <a:spcPct val="110000"/>
        </a:lnSpc>
        <a:spcBef>
          <a:spcPts val="400"/>
        </a:spcBef>
        <a:spcAft>
          <a:spcPts val="400"/>
        </a:spcAft>
        <a:buClrTx/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82880" indent="0" algn="l" defTabSz="914400" rtl="0" eaLnBrk="1" latinLnBrk="0" hangingPunct="1">
        <a:lnSpc>
          <a:spcPct val="110000"/>
        </a:lnSpc>
        <a:spcBef>
          <a:spcPts val="400"/>
        </a:spcBef>
        <a:spcAft>
          <a:spcPts val="400"/>
        </a:spcAft>
        <a:buClrTx/>
        <a:buFont typeface="Arial" panose="020B0604020202020204" pitchFamily="34" charset="0"/>
        <a:buNone/>
        <a:defRPr sz="14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82880" indent="-182880" algn="l" defTabSz="914400" rtl="0" eaLnBrk="1" latinLnBrk="0" hangingPunct="1">
        <a:lnSpc>
          <a:spcPct val="110000"/>
        </a:lnSpc>
        <a:spcBef>
          <a:spcPts val="400"/>
        </a:spcBef>
        <a:spcAft>
          <a:spcPts val="400"/>
        </a:spcAft>
        <a:buClrTx/>
        <a:buFont typeface="Arial" panose="020B0604020202020204" pitchFamily="34" charset="0"/>
        <a:buChar char="•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9646535-AEF6-4883-A4F9-EEC1F8B4319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20000" y="619200"/>
            <a:ext cx="10728322" cy="1477328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0000" y="2541600"/>
            <a:ext cx="10728325" cy="322737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 vert="horz" lIns="0" tIns="180000" rIns="0" bIns="180000" rtlCol="0" anchor="ctr"/>
          <a:lstStyle>
            <a:lvl1pPr algn="l">
              <a:lnSpc>
                <a:spcPct val="120000"/>
              </a:lnSpc>
              <a:defRPr sz="120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fld id="{8DEA2CF1-0EB2-4673-802D-3371233E4A77}" type="datetime2">
              <a:rPr lang="en-US" smtClean="0"/>
              <a:t>Tuesday, October 31, 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 vert="horz" lIns="0" tIns="180000" rIns="0" bIns="180000" rtlCol="0" anchor="ctr"/>
          <a:lstStyle>
            <a:lvl1pPr algn="ctr">
              <a:lnSpc>
                <a:spcPct val="120000"/>
              </a:lnSpc>
              <a:defRPr sz="120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algn="l"/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 vert="horz" lIns="0" tIns="180000" rIns="0" bIns="180000" rtlCol="0" anchor="ctr"/>
          <a:lstStyle>
            <a:lvl1pPr algn="r">
              <a:lnSpc>
                <a:spcPct val="120000"/>
              </a:lnSpc>
              <a:defRPr sz="120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fld id="{1621B6DD-29C1-4FEA-923F-71EA134769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448755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3" r:id="rId1"/>
    <p:sldLayoutId id="2147483682" r:id="rId2"/>
    <p:sldLayoutId id="2147483681" r:id="rId3"/>
    <p:sldLayoutId id="2147483680" r:id="rId4"/>
    <p:sldLayoutId id="2147483679" r:id="rId5"/>
    <p:sldLayoutId id="2147483678" r:id="rId6"/>
    <p:sldLayoutId id="2147483677" r:id="rId7"/>
    <p:sldLayoutId id="2147483676" r:id="rId8"/>
    <p:sldLayoutId id="2147483675" r:id="rId9"/>
    <p:sldLayoutId id="2147483674" r:id="rId10"/>
    <p:sldLayoutId id="2147483673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kern="1200" cap="none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4"/>
        </a:buClr>
        <a:buFont typeface="The Hand Extrablack" panose="03070A02030502020204" pitchFamily="66" charset="0"/>
        <a:buChar char="•"/>
        <a:defRPr sz="2000" kern="1200" spc="20" baseline="0">
          <a:solidFill>
            <a:schemeClr val="tx1">
              <a:alpha val="58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4"/>
        </a:buClr>
        <a:buFont typeface="The Hand Extrablack" panose="03070A02030502020204" pitchFamily="66" charset="0"/>
        <a:buChar char="•"/>
        <a:defRPr sz="2000" kern="1200" spc="20" baseline="0">
          <a:solidFill>
            <a:schemeClr val="tx1">
              <a:alpha val="58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4"/>
        </a:buClr>
        <a:buFont typeface="The Hand Extrablack" panose="03070A02030502020204" pitchFamily="66" charset="0"/>
        <a:buChar char="•"/>
        <a:defRPr sz="2000" kern="1200" spc="20" baseline="0">
          <a:solidFill>
            <a:schemeClr val="tx1">
              <a:alpha val="58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4"/>
        </a:buClr>
        <a:buFont typeface="The Hand Extrablack" panose="03070A02030502020204" pitchFamily="66" charset="0"/>
        <a:buChar char="•"/>
        <a:defRPr sz="2000" kern="1200" spc="20" baseline="0">
          <a:solidFill>
            <a:schemeClr val="tx1">
              <a:alpha val="58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4"/>
        </a:buClr>
        <a:buFont typeface="The Hand Extrablack" panose="03070A02030502020204" pitchFamily="66" charset="0"/>
        <a:buChar char="•"/>
        <a:defRPr sz="2000" kern="1200" spc="20" baseline="0">
          <a:solidFill>
            <a:schemeClr val="tx1">
              <a:alpha val="58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8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55B419A7-F817-4767-8CCB-FB0E189C4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Colourful Circle Lights">
            <a:extLst>
              <a:ext uri="{FF2B5EF4-FFF2-40B4-BE49-F238E27FC236}">
                <a16:creationId xmlns:a16="http://schemas.microsoft.com/office/drawing/2014/main" id="{B78B4DCD-00FB-778C-5929-BBFA4ED5BFC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6250" b="6250"/>
          <a:stretch/>
        </p:blipFill>
        <p:spPr>
          <a:xfrm>
            <a:off x="1" y="10"/>
            <a:ext cx="12191999" cy="6857990"/>
          </a:xfrm>
          <a:prstGeom prst="rect">
            <a:avLst/>
          </a:prstGeom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893019E0-FD21-491F-A6EC-470CCB3562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976934" y="0"/>
            <a:ext cx="5215066" cy="6858000"/>
          </a:xfrm>
          <a:custGeom>
            <a:avLst/>
            <a:gdLst>
              <a:gd name="connsiteX0" fmla="*/ 0 w 5215066"/>
              <a:gd name="connsiteY0" fmla="*/ 0 h 6858000"/>
              <a:gd name="connsiteX1" fmla="*/ 3197713 w 5215066"/>
              <a:gd name="connsiteY1" fmla="*/ 0 h 6858000"/>
              <a:gd name="connsiteX2" fmla="*/ 3259787 w 5215066"/>
              <a:gd name="connsiteY2" fmla="*/ 39865 h 6858000"/>
              <a:gd name="connsiteX3" fmla="*/ 5215066 w 5215066"/>
              <a:gd name="connsiteY3" fmla="*/ 3723759 h 6858000"/>
              <a:gd name="connsiteX4" fmla="*/ 4202364 w 5215066"/>
              <a:gd name="connsiteY4" fmla="*/ 6549681 h 6858000"/>
              <a:gd name="connsiteX5" fmla="*/ 3922635 w 5215066"/>
              <a:gd name="connsiteY5" fmla="*/ 6858000 h 6858000"/>
              <a:gd name="connsiteX6" fmla="*/ 0 w 5215066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15066" h="6858000">
                <a:moveTo>
                  <a:pt x="0" y="0"/>
                </a:moveTo>
                <a:lnTo>
                  <a:pt x="3197713" y="0"/>
                </a:lnTo>
                <a:lnTo>
                  <a:pt x="3259787" y="39865"/>
                </a:lnTo>
                <a:cubicBezTo>
                  <a:pt x="4439462" y="838237"/>
                  <a:pt x="5215066" y="2190263"/>
                  <a:pt x="5215066" y="3723759"/>
                </a:cubicBezTo>
                <a:cubicBezTo>
                  <a:pt x="5215066" y="4797206"/>
                  <a:pt x="4835020" y="5781733"/>
                  <a:pt x="4202364" y="6549681"/>
                </a:cubicBezTo>
                <a:lnTo>
                  <a:pt x="392263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902054" y="1357952"/>
            <a:ext cx="3940007" cy="2769750"/>
          </a:xfrm>
        </p:spPr>
        <p:txBody>
          <a:bodyPr anchor="b">
            <a:normAutofit/>
          </a:bodyPr>
          <a:lstStyle/>
          <a:p>
            <a:r>
              <a:rPr lang="en-US" sz="5400">
                <a:solidFill>
                  <a:schemeClr val="tx1"/>
                </a:solidFill>
                <a:cs typeface="Calibri Light"/>
              </a:rPr>
              <a:t>Stable Diffusion</a:t>
            </a:r>
            <a:endParaRPr lang="en-US" sz="5400">
              <a:solidFill>
                <a:schemeClr val="tx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902054" y="4333164"/>
            <a:ext cx="3940008" cy="84234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>
                <a:solidFill>
                  <a:schemeClr val="tx1"/>
                </a:solidFill>
                <a:cs typeface="Calibri"/>
              </a:rPr>
              <a:t>Class 10/31 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Freeform 6">
            <a:extLst>
              <a:ext uri="{FF2B5EF4-FFF2-40B4-BE49-F238E27FC236}">
                <a16:creationId xmlns:a16="http://schemas.microsoft.com/office/drawing/2014/main" id="{7021D92D-08FF-45A6-9109-AC9462C7E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8152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8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>
            <a:extLst>
              <a:ext uri="{FF2B5EF4-FFF2-40B4-BE49-F238E27FC236}">
                <a16:creationId xmlns:a16="http://schemas.microsoft.com/office/drawing/2014/main" id="{DD4C4B28-6B4B-4445-8535-F516D74E4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CB1C732-7193-4253-8746-850D090A6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1280160"/>
            <a:ext cx="0" cy="557784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55B419A7-F817-4767-8CCB-FB0E189C4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Bacteria cultured in a petri dish for a laboratory or a scientific investigation">
            <a:extLst>
              <a:ext uri="{FF2B5EF4-FFF2-40B4-BE49-F238E27FC236}">
                <a16:creationId xmlns:a16="http://schemas.microsoft.com/office/drawing/2014/main" id="{1E0CFBEC-F7BE-18C0-565A-2C9BFF4BF8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443" r="-2" b="14556"/>
          <a:stretch/>
        </p:blipFill>
        <p:spPr>
          <a:xfrm>
            <a:off x="1" y="10"/>
            <a:ext cx="12191999" cy="685799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00BAC37-2349-41A4-84EA-E79BF409D9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5063319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8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B87583-EE7A-F525-3ABD-20100DBF5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643468"/>
            <a:ext cx="7207364" cy="133406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Experimental Findings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171B0E8-564E-4AB0-9F02-631F8186CD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078992" y="2138405"/>
            <a:ext cx="7207682" cy="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Freeform 6">
            <a:extLst>
              <a:ext uri="{FF2B5EF4-FFF2-40B4-BE49-F238E27FC236}">
                <a16:creationId xmlns:a16="http://schemas.microsoft.com/office/drawing/2014/main" id="{7021D92D-08FF-45A6-9109-AC9462C7E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8152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CFAA1A-D68A-653C-487A-5D6A09013D1A}"/>
              </a:ext>
            </a:extLst>
          </p:cNvPr>
          <p:cNvSpPr txBox="1"/>
          <p:nvPr/>
        </p:nvSpPr>
        <p:spPr>
          <a:xfrm>
            <a:off x="813486" y="2955324"/>
            <a:ext cx="8406711" cy="181588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AutoNum type="arabicPeriod"/>
            </a:pPr>
            <a:r>
              <a:rPr lang="en-US" sz="2800" dirty="0">
                <a:solidFill>
                  <a:schemeClr val="bg1"/>
                </a:solidFill>
              </a:rPr>
              <a:t>LDM trained in VQ space achieves better quality</a:t>
            </a:r>
          </a:p>
          <a:p>
            <a:pPr marL="342900" indent="-342900">
              <a:buAutoNum type="arabicPeriod"/>
            </a:pPr>
            <a:r>
              <a:rPr lang="en-US" sz="2800" dirty="0">
                <a:solidFill>
                  <a:schemeClr val="bg1"/>
                </a:solidFill>
              </a:rPr>
              <a:t>LDM-{4-16} is a good balance between efficiency and perceptual faithfulness</a:t>
            </a:r>
          </a:p>
          <a:p>
            <a:pPr marL="342900" indent="-342900">
              <a:buAutoNum type="arabicPeriod"/>
            </a:pP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7" name="Picture 6" descr="A black letter on a white background&#10;&#10;Description automatically generated">
            <a:extLst>
              <a:ext uri="{FF2B5EF4-FFF2-40B4-BE49-F238E27FC236}">
                <a16:creationId xmlns:a16="http://schemas.microsoft.com/office/drawing/2014/main" id="{7277173B-95EF-2F34-12BE-8FAA7BA46E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8021" y="4512553"/>
            <a:ext cx="2743200" cy="4484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122B65A-F1DD-88CC-7267-DFEB2F8848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0373" y="5127218"/>
            <a:ext cx="5049794" cy="1628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5956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8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 6">
            <a:extLst>
              <a:ext uri="{FF2B5EF4-FFF2-40B4-BE49-F238E27FC236}">
                <a16:creationId xmlns:a16="http://schemas.microsoft.com/office/drawing/2014/main" id="{DD4C4B28-6B4B-4445-8535-F516D74E4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CB1C732-7193-4253-8746-850D090A6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1280160"/>
            <a:ext cx="0" cy="557784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55B419A7-F817-4767-8CCB-FB0E189C4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 descr="Three arrows on bullseye">
            <a:extLst>
              <a:ext uri="{FF2B5EF4-FFF2-40B4-BE49-F238E27FC236}">
                <a16:creationId xmlns:a16="http://schemas.microsoft.com/office/drawing/2014/main" id="{A4A63F33-B8AD-7829-223E-43C9ADDFC0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966" r="-2" b="-2"/>
          <a:stretch/>
        </p:blipFill>
        <p:spPr>
          <a:xfrm>
            <a:off x="1" y="10"/>
            <a:ext cx="12191999" cy="685799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2B76CDF1-6A1E-445E-91B6-686D6C9178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960126" y="-1373875"/>
            <a:ext cx="6858000" cy="9605749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5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E32EBA-A529-AE15-C97D-8F87042C9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70624" y="1143000"/>
            <a:ext cx="5303520" cy="29847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Experimental Results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7726E8A-324C-4684-96F2-AFDDFB2F14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238864" y="4291242"/>
            <a:ext cx="5212080" cy="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Freeform 6">
            <a:extLst>
              <a:ext uri="{FF2B5EF4-FFF2-40B4-BE49-F238E27FC236}">
                <a16:creationId xmlns:a16="http://schemas.microsoft.com/office/drawing/2014/main" id="{7021D92D-08FF-45A6-9109-AC9462C7E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8152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pic>
        <p:nvPicPr>
          <p:cNvPr id="4" name="Picture 3" descr="A screenshot of a document&#10;&#10;Description automatically generated">
            <a:extLst>
              <a:ext uri="{FF2B5EF4-FFF2-40B4-BE49-F238E27FC236}">
                <a16:creationId xmlns:a16="http://schemas.microsoft.com/office/drawing/2014/main" id="{C6C76992-D728-C3BD-D510-88A8680C7D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373" y="1473455"/>
            <a:ext cx="5842686" cy="4477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9303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8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>
            <a:extLst>
              <a:ext uri="{FF2B5EF4-FFF2-40B4-BE49-F238E27FC236}">
                <a16:creationId xmlns:a16="http://schemas.microsoft.com/office/drawing/2014/main" id="{DD4C4B28-6B4B-4445-8535-F516D74E4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CB1C732-7193-4253-8746-850D090A6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1280160"/>
            <a:ext cx="0" cy="557784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55B419A7-F817-4767-8CCB-FB0E189C4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Sample being pipetted into a petri dish">
            <a:extLst>
              <a:ext uri="{FF2B5EF4-FFF2-40B4-BE49-F238E27FC236}">
                <a16:creationId xmlns:a16="http://schemas.microsoft.com/office/drawing/2014/main" id="{2AAFCA73-D4D1-C0E0-F8A4-E09BA1D2A8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669" r="-2" b="6085"/>
          <a:stretch/>
        </p:blipFill>
        <p:spPr>
          <a:xfrm>
            <a:off x="1" y="10"/>
            <a:ext cx="12191999" cy="685799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00BAC37-2349-41A4-84EA-E79BF409D9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5063319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8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192C11-C324-79C6-CE8E-B98A851EB3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643468"/>
            <a:ext cx="7207364" cy="1334069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dirty="0">
                <a:solidFill>
                  <a:srgbClr val="FFFFFF"/>
                </a:solidFill>
              </a:rPr>
              <a:t>Experimental Results (Assignment)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171B0E8-564E-4AB0-9F02-631F8186CD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078992" y="2138405"/>
            <a:ext cx="7207682" cy="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Freeform 6">
            <a:extLst>
              <a:ext uri="{FF2B5EF4-FFF2-40B4-BE49-F238E27FC236}">
                <a16:creationId xmlns:a16="http://schemas.microsoft.com/office/drawing/2014/main" id="{7021D92D-08FF-45A6-9109-AC9462C7E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8152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pic>
        <p:nvPicPr>
          <p:cNvPr id="4" name="Picture 3" descr="A close-up of a text&#10;&#10;Description automatically generated">
            <a:extLst>
              <a:ext uri="{FF2B5EF4-FFF2-40B4-BE49-F238E27FC236}">
                <a16:creationId xmlns:a16="http://schemas.microsoft.com/office/drawing/2014/main" id="{E7712A98-741A-240D-C802-F0CE173FA4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7778" y="2386512"/>
            <a:ext cx="7716794" cy="447394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8F5352A-1FB9-0EAE-6FC1-4C97DAAC4943}"/>
              </a:ext>
            </a:extLst>
          </p:cNvPr>
          <p:cNvSpPr/>
          <p:nvPr/>
        </p:nvSpPr>
        <p:spPr>
          <a:xfrm>
            <a:off x="1142999" y="4118919"/>
            <a:ext cx="8381999" cy="78259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11483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8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>
            <a:extLst>
              <a:ext uri="{FF2B5EF4-FFF2-40B4-BE49-F238E27FC236}">
                <a16:creationId xmlns:a16="http://schemas.microsoft.com/office/drawing/2014/main" id="{DD4C4B28-6B4B-4445-8535-F516D74E4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CB1C732-7193-4253-8746-850D090A6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1280160"/>
            <a:ext cx="0" cy="557784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55B419A7-F817-4767-8CCB-FB0E189C4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Magnifying glass showing decling performance">
            <a:extLst>
              <a:ext uri="{FF2B5EF4-FFF2-40B4-BE49-F238E27FC236}">
                <a16:creationId xmlns:a16="http://schemas.microsoft.com/office/drawing/2014/main" id="{494858EA-28F4-A850-4D7D-849404D94A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01" r="-2" b="15002"/>
          <a:stretch/>
        </p:blipFill>
        <p:spPr>
          <a:xfrm>
            <a:off x="1" y="10"/>
            <a:ext cx="12191999" cy="685799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4398140-F067-40E9-892C-4DB04C70BC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244600" y="-1244600"/>
            <a:ext cx="6858000" cy="9347200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5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66E861-82D7-BEAF-B0C2-CDF0A8DC16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817" y="1081216"/>
            <a:ext cx="4572000" cy="29847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Qualitative Results (Assignment)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7726E8A-324C-4684-96F2-AFDDFB2F14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58952" y="4291242"/>
            <a:ext cx="4572000" cy="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Freeform 6">
            <a:extLst>
              <a:ext uri="{FF2B5EF4-FFF2-40B4-BE49-F238E27FC236}">
                <a16:creationId xmlns:a16="http://schemas.microsoft.com/office/drawing/2014/main" id="{7021D92D-08FF-45A6-9109-AC9462C7E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8152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pic>
        <p:nvPicPr>
          <p:cNvPr id="4" name="Picture 3" descr="A collage of a cat in a yellow car&#10;&#10;Description automatically generated">
            <a:extLst>
              <a:ext uri="{FF2B5EF4-FFF2-40B4-BE49-F238E27FC236}">
                <a16:creationId xmlns:a16="http://schemas.microsoft.com/office/drawing/2014/main" id="{E881B6EF-9C59-65EE-A53E-306AB05911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6372" y="869562"/>
            <a:ext cx="3608172" cy="3316849"/>
          </a:xfrm>
          <a:prstGeom prst="rect">
            <a:avLst/>
          </a:prstGeom>
        </p:spPr>
      </p:pic>
      <p:pic>
        <p:nvPicPr>
          <p:cNvPr id="6" name="Picture 5" descr="A collage of a person sitting on a bench&#10;&#10;Description automatically generated">
            <a:extLst>
              <a:ext uri="{FF2B5EF4-FFF2-40B4-BE49-F238E27FC236}">
                <a16:creationId xmlns:a16="http://schemas.microsoft.com/office/drawing/2014/main" id="{8D920AA9-32C1-7BB6-2BE0-E4B2080500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8234" y="867032"/>
            <a:ext cx="3877720" cy="5896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9248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28D374-7794-DEE3-1A15-E251C3429E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758952"/>
            <a:ext cx="4109363" cy="4754880"/>
          </a:xfrm>
        </p:spPr>
        <p:txBody>
          <a:bodyPr/>
          <a:lstStyle/>
          <a:p>
            <a:r>
              <a:rPr lang="en-US" dirty="0"/>
              <a:t>Overall Architecture</a:t>
            </a:r>
          </a:p>
        </p:txBody>
      </p:sp>
      <p:pic>
        <p:nvPicPr>
          <p:cNvPr id="4" name="Picture 3" descr="Diagram of a diagram of a cross-attention mechanism&#10;&#10;Description automatically generated">
            <a:extLst>
              <a:ext uri="{FF2B5EF4-FFF2-40B4-BE49-F238E27FC236}">
                <a16:creationId xmlns:a16="http://schemas.microsoft.com/office/drawing/2014/main" id="{55E5A9F7-203F-B207-7BB2-42E13411C5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7076" y="638583"/>
            <a:ext cx="7376983" cy="453051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92274C5-D8A2-50B2-FBCF-1466F2F89DC8}"/>
              </a:ext>
            </a:extLst>
          </p:cNvPr>
          <p:cNvSpPr txBox="1"/>
          <p:nvPr/>
        </p:nvSpPr>
        <p:spPr>
          <a:xfrm>
            <a:off x="1441621" y="3253945"/>
            <a:ext cx="2743199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GAN tends to mode collapse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Diffusion is better this way</a:t>
            </a:r>
          </a:p>
        </p:txBody>
      </p:sp>
    </p:spTree>
    <p:extLst>
      <p:ext uri="{BB962C8B-B14F-4D97-AF65-F5344CB8AC3E}">
        <p14:creationId xmlns:p14="http://schemas.microsoft.com/office/powerpoint/2010/main" val="37065399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5176844-69C3-4F79-BE38-EA5BDDF4F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CF1AAE4-D0BC-430F-A613-7BBAAECA0C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228599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CB7484-23ED-E6B1-20DE-C1AB731923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379475"/>
            <a:ext cx="10671048" cy="1554480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Diffusion Overview</a:t>
            </a:r>
          </a:p>
        </p:txBody>
      </p:sp>
      <p:sp>
        <p:nvSpPr>
          <p:cNvPr id="12" name="Freeform 6">
            <a:extLst>
              <a:ext uri="{FF2B5EF4-FFF2-40B4-BE49-F238E27FC236}">
                <a16:creationId xmlns:a16="http://schemas.microsoft.com/office/drawing/2014/main" id="{A101E513-AF74-4E9D-A31F-996642507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pic>
        <p:nvPicPr>
          <p:cNvPr id="4" name="Picture 3" descr="A collage of images of a person&#10;&#10;Description automatically generated">
            <a:extLst>
              <a:ext uri="{FF2B5EF4-FFF2-40B4-BE49-F238E27FC236}">
                <a16:creationId xmlns:a16="http://schemas.microsoft.com/office/drawing/2014/main" id="{D9DB437D-5115-FE89-C0A7-C65E485562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859" y="2292638"/>
            <a:ext cx="10744199" cy="2746400"/>
          </a:xfrm>
          <a:prstGeom prst="rect">
            <a:avLst/>
          </a:prstGeom>
        </p:spPr>
      </p:pic>
      <p:pic>
        <p:nvPicPr>
          <p:cNvPr id="6" name="Picture 5" descr="A diagram of a number line&#10;&#10;Description automatically generated">
            <a:extLst>
              <a:ext uri="{FF2B5EF4-FFF2-40B4-BE49-F238E27FC236}">
                <a16:creationId xmlns:a16="http://schemas.microsoft.com/office/drawing/2014/main" id="{C1DDDA9D-A8FD-F7B5-2D70-3BDB5A0EE8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508" y="5180140"/>
            <a:ext cx="3155091" cy="1636071"/>
          </a:xfrm>
          <a:prstGeom prst="rect">
            <a:avLst/>
          </a:prstGeom>
        </p:spPr>
      </p:pic>
      <p:pic>
        <p:nvPicPr>
          <p:cNvPr id="7" name="Picture 6" descr="A black square with a square and a square with a square with a square and a square with a square with a square with a square with a square with a square with a square with a square&#10;&#10;Description automatically generated">
            <a:extLst>
              <a:ext uri="{FF2B5EF4-FFF2-40B4-BE49-F238E27FC236}">
                <a16:creationId xmlns:a16="http://schemas.microsoft.com/office/drawing/2014/main" id="{52C97618-2C62-1DBF-B413-3D3C9F0481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9941" y="5180983"/>
            <a:ext cx="4988010" cy="934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2249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C5176844-69C3-4F79-BE38-EA5BDDF4F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6D2588-808E-2263-DF6D-77008C1CEE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7532" y="1063255"/>
            <a:ext cx="5312254" cy="1806727"/>
          </a:xfrm>
        </p:spPr>
        <p:txBody>
          <a:bodyPr>
            <a:normAutofit/>
          </a:bodyPr>
          <a:lstStyle/>
          <a:p>
            <a:r>
              <a:rPr lang="en-US"/>
              <a:t>What's the issue with DM?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3238331-8C82-384B-627A-FCF210168D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51" r="46364" b="-3"/>
          <a:stretch/>
        </p:blipFill>
        <p:spPr>
          <a:xfrm>
            <a:off x="1" y="10"/>
            <a:ext cx="5215066" cy="6857990"/>
          </a:xfrm>
          <a:custGeom>
            <a:avLst/>
            <a:gdLst/>
            <a:ahLst/>
            <a:cxnLst/>
            <a:rect l="l" t="t" r="r" b="b"/>
            <a:pathLst>
              <a:path w="5215066" h="6845983">
                <a:moveTo>
                  <a:pt x="0" y="0"/>
                </a:moveTo>
                <a:lnTo>
                  <a:pt x="3197713" y="0"/>
                </a:lnTo>
                <a:lnTo>
                  <a:pt x="3259787" y="39795"/>
                </a:lnTo>
                <a:cubicBezTo>
                  <a:pt x="4439462" y="836768"/>
                  <a:pt x="5215066" y="2186425"/>
                  <a:pt x="5215066" y="3717234"/>
                </a:cubicBezTo>
                <a:cubicBezTo>
                  <a:pt x="5215066" y="4788800"/>
                  <a:pt x="4835020" y="5771602"/>
                  <a:pt x="4202364" y="6538204"/>
                </a:cubicBezTo>
                <a:lnTo>
                  <a:pt x="3922635" y="6845983"/>
                </a:lnTo>
                <a:lnTo>
                  <a:pt x="0" y="6845983"/>
                </a:lnTo>
                <a:close/>
              </a:path>
            </a:pathLst>
          </a:cu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1FC086D-39EC-448D-97E7-FF232355AE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986332" y="3088919"/>
            <a:ext cx="521208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F0FC9-8786-F32D-81D7-6B40767B5D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7532" y="3309582"/>
            <a:ext cx="5312254" cy="2485157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dirty="0"/>
              <a:t>Works in the pixel space </a:t>
            </a:r>
            <a:r>
              <a:rPr lang="en-US" i="1" dirty="0"/>
              <a:t>(</a:t>
            </a:r>
            <a:r>
              <a:rPr lang="en-US" i="1" dirty="0" err="1"/>
              <a:t>x_t</a:t>
            </a:r>
            <a:r>
              <a:rPr lang="en-US" i="1" dirty="0"/>
              <a:t>),</a:t>
            </a:r>
            <a:r>
              <a:rPr lang="en-US" dirty="0"/>
              <a:t> so if you want to a high-res (e.g., 1024^2), that is a lot of resources needed</a:t>
            </a:r>
          </a:p>
          <a:p>
            <a:r>
              <a:rPr lang="en-US" dirty="0"/>
              <a:t>Very slow</a:t>
            </a:r>
          </a:p>
          <a:p>
            <a:r>
              <a:rPr lang="en-US" dirty="0"/>
              <a:t>Work like </a:t>
            </a:r>
            <a:r>
              <a:rPr lang="en-US" b="1" u="sng" dirty="0"/>
              <a:t>GLIDE </a:t>
            </a:r>
            <a:r>
              <a:rPr lang="en-US" dirty="0"/>
              <a:t>overcomes this: </a:t>
            </a:r>
            <a:r>
              <a:rPr lang="en-US" i="1" dirty="0"/>
              <a:t>Take a smaller image, do the diffusion, then </a:t>
            </a:r>
            <a:r>
              <a:rPr lang="en-US" i="1" dirty="0" err="1"/>
              <a:t>upsample</a:t>
            </a:r>
            <a:r>
              <a:rPr lang="en-US" i="1" dirty="0"/>
              <a:t> with a separate network</a:t>
            </a:r>
          </a:p>
        </p:txBody>
      </p:sp>
      <p:sp>
        <p:nvSpPr>
          <p:cNvPr id="22" name="Freeform 6">
            <a:extLst>
              <a:ext uri="{FF2B5EF4-FFF2-40B4-BE49-F238E27FC236}">
                <a16:creationId xmlns:a16="http://schemas.microsoft.com/office/drawing/2014/main" id="{A101E513-AF74-4E9D-A31F-996642507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0111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8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>
            <a:extLst>
              <a:ext uri="{FF2B5EF4-FFF2-40B4-BE49-F238E27FC236}">
                <a16:creationId xmlns:a16="http://schemas.microsoft.com/office/drawing/2014/main" id="{DD4C4B28-6B4B-4445-8535-F516D74E4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CB1C732-7193-4253-8746-850D090A6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1280160"/>
            <a:ext cx="0" cy="557784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55B419A7-F817-4767-8CCB-FB0E189C4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alendar on table">
            <a:extLst>
              <a:ext uri="{FF2B5EF4-FFF2-40B4-BE49-F238E27FC236}">
                <a16:creationId xmlns:a16="http://schemas.microsoft.com/office/drawing/2014/main" id="{1ECD623B-C1CD-63E4-7B21-8EB5CD3C36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2" b="15603"/>
          <a:stretch/>
        </p:blipFill>
        <p:spPr>
          <a:xfrm>
            <a:off x="1" y="10"/>
            <a:ext cx="12191999" cy="685799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2B76CDF1-6A1E-445E-91B6-686D6C9178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960126" y="-1373875"/>
            <a:ext cx="6858000" cy="9605749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5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ABEEDD-3B36-3B37-FEE8-C7D4EBA8D8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70624" y="1143000"/>
            <a:ext cx="5303520" cy="29847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Recap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7726E8A-324C-4684-96F2-AFDDFB2F14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238864" y="4291242"/>
            <a:ext cx="5212080" cy="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Freeform 6">
            <a:extLst>
              <a:ext uri="{FF2B5EF4-FFF2-40B4-BE49-F238E27FC236}">
                <a16:creationId xmlns:a16="http://schemas.microsoft.com/office/drawing/2014/main" id="{7021D92D-08FF-45A6-9109-AC9462C7E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8152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pic>
        <p:nvPicPr>
          <p:cNvPr id="4" name="Picture 3" descr="A diagram of a computer process&#10;&#10;Description automatically generated">
            <a:extLst>
              <a:ext uri="{FF2B5EF4-FFF2-40B4-BE49-F238E27FC236}">
                <a16:creationId xmlns:a16="http://schemas.microsoft.com/office/drawing/2014/main" id="{6701D1F0-5D4E-6631-6D7A-81A271D9CC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5022" y="168523"/>
            <a:ext cx="6285470" cy="263887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1B56BBE-7004-4C11-D44A-5CA4FC558F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7751" y="4595963"/>
            <a:ext cx="4353873" cy="49915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D32CD0C-85A3-3036-D647-25F1CCAD1BDD}"/>
              </a:ext>
            </a:extLst>
          </p:cNvPr>
          <p:cNvSpPr txBox="1"/>
          <p:nvPr/>
        </p:nvSpPr>
        <p:spPr>
          <a:xfrm>
            <a:off x="7311081" y="5272216"/>
            <a:ext cx="414363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/>
              <a:t>Instead of dealing with pixels, operates in the latent space</a:t>
            </a:r>
          </a:p>
        </p:txBody>
      </p:sp>
    </p:spTree>
    <p:extLst>
      <p:ext uri="{BB962C8B-B14F-4D97-AF65-F5344CB8AC3E}">
        <p14:creationId xmlns:p14="http://schemas.microsoft.com/office/powerpoint/2010/main" val="10983792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C5176844-69C3-4F79-BE38-EA5BDDF4F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DDA871-FA61-7C2C-970B-0074E79478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1" y="1063256"/>
            <a:ext cx="3866215" cy="4450575"/>
          </a:xfrm>
        </p:spPr>
        <p:txBody>
          <a:bodyPr>
            <a:normAutofit/>
          </a:bodyPr>
          <a:lstStyle/>
          <a:p>
            <a:r>
              <a:rPr lang="en-US" dirty="0"/>
              <a:t>VQGAN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629AF8A-C09C-4B6F-B505-26D1FD0FBE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52998" y="1143293"/>
            <a:ext cx="0" cy="5714707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reeform 6">
            <a:extLst>
              <a:ext uri="{FF2B5EF4-FFF2-40B4-BE49-F238E27FC236}">
                <a16:creationId xmlns:a16="http://schemas.microsoft.com/office/drawing/2014/main" id="{A101E513-AF74-4E9D-A31F-996642507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pic>
        <p:nvPicPr>
          <p:cNvPr id="5" name="Picture 4" descr="Diagram of a diagram of a cross-attention mechanism&#10;&#10;Description automatically generated">
            <a:extLst>
              <a:ext uri="{FF2B5EF4-FFF2-40B4-BE49-F238E27FC236}">
                <a16:creationId xmlns:a16="http://schemas.microsoft.com/office/drawing/2014/main" id="{85769801-B59D-5AFF-1482-A5CD7B28DE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346" y="2018421"/>
            <a:ext cx="4390767" cy="2697593"/>
          </a:xfrm>
          <a:prstGeom prst="rect">
            <a:avLst/>
          </a:prstGeom>
        </p:spPr>
      </p:pic>
      <p:pic>
        <p:nvPicPr>
          <p:cNvPr id="6" name="Picture 5" descr="A black and white text&#10;&#10;Description automatically generated">
            <a:extLst>
              <a:ext uri="{FF2B5EF4-FFF2-40B4-BE49-F238E27FC236}">
                <a16:creationId xmlns:a16="http://schemas.microsoft.com/office/drawing/2014/main" id="{356CAFB4-DA89-F0BB-E660-0EB55863D1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3535" y="1140533"/>
            <a:ext cx="2743200" cy="663959"/>
          </a:xfrm>
          <a:prstGeom prst="rect">
            <a:avLst/>
          </a:prstGeom>
        </p:spPr>
      </p:pic>
      <p:sp>
        <p:nvSpPr>
          <p:cNvPr id="7" name="Arrow: Down 6">
            <a:extLst>
              <a:ext uri="{FF2B5EF4-FFF2-40B4-BE49-F238E27FC236}">
                <a16:creationId xmlns:a16="http://schemas.microsoft.com/office/drawing/2014/main" id="{9EBF4A5C-B676-D916-2C4E-A33A1998536F}"/>
              </a:ext>
            </a:extLst>
          </p:cNvPr>
          <p:cNvSpPr/>
          <p:nvPr/>
        </p:nvSpPr>
        <p:spPr>
          <a:xfrm>
            <a:off x="6909486" y="1946189"/>
            <a:ext cx="411891" cy="66932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black letter with a white background&#10;&#10;Description automatically generated">
            <a:extLst>
              <a:ext uri="{FF2B5EF4-FFF2-40B4-BE49-F238E27FC236}">
                <a16:creationId xmlns:a16="http://schemas.microsoft.com/office/drawing/2014/main" id="{FA20CC22-834E-0DB8-A597-7A6D1B2340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3535" y="2837420"/>
            <a:ext cx="2743200" cy="6477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6D07D0D-BC1F-4C57-9287-B998DE4C7482}"/>
              </a:ext>
            </a:extLst>
          </p:cNvPr>
          <p:cNvSpPr txBox="1"/>
          <p:nvPr/>
        </p:nvSpPr>
        <p:spPr>
          <a:xfrm>
            <a:off x="7269892" y="2049161"/>
            <a:ext cx="2743199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600" i="1" dirty="0">
                <a:solidFill>
                  <a:srgbClr val="262626"/>
                </a:solidFill>
                <a:ea typeface="+mn-lt"/>
                <a:cs typeface="+mn-lt"/>
              </a:rPr>
              <a:t>VQGAN</a:t>
            </a:r>
            <a:endParaRPr lang="en-US" sz="1600"/>
          </a:p>
        </p:txBody>
      </p:sp>
      <p:pic>
        <p:nvPicPr>
          <p:cNvPr id="13" name="Picture 12" descr="A black letter on a white background&#10;&#10;Description automatically generated">
            <a:extLst>
              <a:ext uri="{FF2B5EF4-FFF2-40B4-BE49-F238E27FC236}">
                <a16:creationId xmlns:a16="http://schemas.microsoft.com/office/drawing/2014/main" id="{04CA0F1A-5415-5996-D154-42E59288EC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8454" y="2020607"/>
            <a:ext cx="2743200" cy="448408"/>
          </a:xfrm>
          <a:prstGeom prst="rect">
            <a:avLst/>
          </a:prstGeom>
        </p:spPr>
      </p:pic>
      <p:pic>
        <p:nvPicPr>
          <p:cNvPr id="15" name="Picture 14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CE06682E-5B3E-B0F0-8597-691EE35EA5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72184" y="4083514"/>
            <a:ext cx="4926226" cy="70924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AE4A582-6B49-7606-036B-C33731FFBD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72184" y="4995356"/>
            <a:ext cx="2743200" cy="59491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722C102E-8429-3F46-4828-72E3A1605535}"/>
              </a:ext>
            </a:extLst>
          </p:cNvPr>
          <p:cNvSpPr txBox="1"/>
          <p:nvPr/>
        </p:nvSpPr>
        <p:spPr>
          <a:xfrm>
            <a:off x="5663513" y="3748215"/>
            <a:ext cx="2743199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600" i="1" dirty="0">
                <a:solidFill>
                  <a:srgbClr val="262626"/>
                </a:solidFill>
                <a:ea typeface="+mn-lt"/>
                <a:cs typeface="+mn-lt"/>
              </a:rPr>
              <a:t>VQGAN:</a:t>
            </a:r>
            <a:endParaRPr lang="en-US" sz="1600" dirty="0"/>
          </a:p>
        </p:txBody>
      </p:sp>
      <p:pic>
        <p:nvPicPr>
          <p:cNvPr id="23" name="Picture 22" descr="A black symbol with a white background&#10;&#10;Description automatically generated">
            <a:extLst>
              <a:ext uri="{FF2B5EF4-FFF2-40B4-BE49-F238E27FC236}">
                <a16:creationId xmlns:a16="http://schemas.microsoft.com/office/drawing/2014/main" id="{2AA0FB58-07DE-4087-997A-5786DF84B08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03076" y="5736543"/>
            <a:ext cx="2743200" cy="451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5120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8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>
            <a:extLst>
              <a:ext uri="{FF2B5EF4-FFF2-40B4-BE49-F238E27FC236}">
                <a16:creationId xmlns:a16="http://schemas.microsoft.com/office/drawing/2014/main" id="{DD4C4B28-6B4B-4445-8535-F516D74E4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CB1C732-7193-4253-8746-850D090A6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1280160"/>
            <a:ext cx="0" cy="557784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55B419A7-F817-4767-8CCB-FB0E189C4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Marque-pages et crayon colorés sur bloc-notes ouvert">
            <a:extLst>
              <a:ext uri="{FF2B5EF4-FFF2-40B4-BE49-F238E27FC236}">
                <a16:creationId xmlns:a16="http://schemas.microsoft.com/office/drawing/2014/main" id="{33C3D28B-43BB-04CB-1693-D8487F57C1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768" r="-2" b="4835"/>
          <a:stretch/>
        </p:blipFill>
        <p:spPr>
          <a:xfrm>
            <a:off x="1" y="10"/>
            <a:ext cx="12191999" cy="685799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00BAC37-2349-41A4-84EA-E79BF409D9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5063319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8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10EBD8-45BD-92A8-60AA-B3D47DA23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643468"/>
            <a:ext cx="7207364" cy="133406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Important Note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171B0E8-564E-4AB0-9F02-631F8186CD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078992" y="2138405"/>
            <a:ext cx="7207682" cy="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Freeform 6">
            <a:extLst>
              <a:ext uri="{FF2B5EF4-FFF2-40B4-BE49-F238E27FC236}">
                <a16:creationId xmlns:a16="http://schemas.microsoft.com/office/drawing/2014/main" id="{7021D92D-08FF-45A6-9109-AC9462C7E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8152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B2732A-957D-B231-EB0E-0B5DF6DA8549}"/>
              </a:ext>
            </a:extLst>
          </p:cNvPr>
          <p:cNvSpPr txBox="1"/>
          <p:nvPr/>
        </p:nvSpPr>
        <p:spPr>
          <a:xfrm>
            <a:off x="5951837" y="2656702"/>
            <a:ext cx="5327820" cy="258532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chemeClr val="bg1"/>
                </a:solidFill>
              </a:rPr>
              <a:t>Just need to train the compression model once (VQGAN, step 1), reuse for other diffusion model (step 2)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chemeClr val="bg1"/>
                </a:solidFill>
              </a:rPr>
              <a:t>Due to the dimension reduction, LDM (Latent Diffusion Model, aka, Stable Diffusion) is much more efficient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chemeClr val="bg1"/>
                </a:solidFill>
              </a:rPr>
              <a:t>LDM and DM are almost exactly the same except LDM takes in the latent as input</a:t>
            </a:r>
          </a:p>
          <a:p>
            <a:pPr marL="285750" indent="-285750">
              <a:buFont typeface="Arial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7" name="Picture 6" descr="A diagram of a number line&#10;&#10;Description automatically generated">
            <a:extLst>
              <a:ext uri="{FF2B5EF4-FFF2-40B4-BE49-F238E27FC236}">
                <a16:creationId xmlns:a16="http://schemas.microsoft.com/office/drawing/2014/main" id="{DE5FE5CD-45EF-9185-A289-E95150A6FA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5940" y="5118356"/>
            <a:ext cx="3155091" cy="1636071"/>
          </a:xfrm>
          <a:prstGeom prst="rect">
            <a:avLst/>
          </a:prstGeom>
        </p:spPr>
      </p:pic>
      <p:pic>
        <p:nvPicPr>
          <p:cNvPr id="8" name="Picture 7" descr="A yellow rectangular sign with black text&#10;&#10;Description automatically generated">
            <a:extLst>
              <a:ext uri="{FF2B5EF4-FFF2-40B4-BE49-F238E27FC236}">
                <a16:creationId xmlns:a16="http://schemas.microsoft.com/office/drawing/2014/main" id="{3DDFDB26-9F14-59BC-0B2E-1CDC507D8C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5130" y="1062699"/>
            <a:ext cx="5863281" cy="788737"/>
          </a:xfrm>
          <a:prstGeom prst="rect">
            <a:avLst/>
          </a:prstGeom>
        </p:spPr>
      </p:pic>
      <p:pic>
        <p:nvPicPr>
          <p:cNvPr id="12" name="Picture 11" descr="A collage of images of a person&#10;&#10;Description automatically generated">
            <a:extLst>
              <a:ext uri="{FF2B5EF4-FFF2-40B4-BE49-F238E27FC236}">
                <a16:creationId xmlns:a16="http://schemas.microsoft.com/office/drawing/2014/main" id="{F5904FED-2165-1953-47EC-1174E699F5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8345" y="5114098"/>
            <a:ext cx="6336956" cy="1644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1517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8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>
            <a:extLst>
              <a:ext uri="{FF2B5EF4-FFF2-40B4-BE49-F238E27FC236}">
                <a16:creationId xmlns:a16="http://schemas.microsoft.com/office/drawing/2014/main" id="{DD4C4B28-6B4B-4445-8535-F516D74E4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CB1C732-7193-4253-8746-850D090A6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1280160"/>
            <a:ext cx="0" cy="557784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55B419A7-F817-4767-8CCB-FB0E189C4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Dumbbell rack at gym">
            <a:extLst>
              <a:ext uri="{FF2B5EF4-FFF2-40B4-BE49-F238E27FC236}">
                <a16:creationId xmlns:a16="http://schemas.microsoft.com/office/drawing/2014/main" id="{31C9B14D-F13D-AC43-5318-C15B76FAF8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895" r="-2" b="5537"/>
          <a:stretch/>
        </p:blipFill>
        <p:spPr>
          <a:xfrm>
            <a:off x="1" y="10"/>
            <a:ext cx="12191999" cy="685799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2B76CDF1-6A1E-445E-91B6-686D6C9178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960126" y="-1373875"/>
            <a:ext cx="6858000" cy="9605749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5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EC5341-115A-7533-6CDB-7E507E9339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70624" y="1143000"/>
            <a:ext cx="5303520" cy="29847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Conditioning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7726E8A-324C-4684-96F2-AFDDFB2F14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238864" y="4291242"/>
            <a:ext cx="5212080" cy="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Freeform 6">
            <a:extLst>
              <a:ext uri="{FF2B5EF4-FFF2-40B4-BE49-F238E27FC236}">
                <a16:creationId xmlns:a16="http://schemas.microsoft.com/office/drawing/2014/main" id="{7021D92D-08FF-45A6-9109-AC9462C7E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8152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pic>
        <p:nvPicPr>
          <p:cNvPr id="4" name="Picture 3" descr="A math equations and formulas&#10;&#10;Description automatically generated">
            <a:extLst>
              <a:ext uri="{FF2B5EF4-FFF2-40B4-BE49-F238E27FC236}">
                <a16:creationId xmlns:a16="http://schemas.microsoft.com/office/drawing/2014/main" id="{0267B04D-0BC0-8366-F0D5-16BAE523A4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886" y="706708"/>
            <a:ext cx="5533767" cy="1088826"/>
          </a:xfrm>
          <a:prstGeom prst="rect">
            <a:avLst/>
          </a:prstGeom>
        </p:spPr>
      </p:pic>
      <p:sp>
        <p:nvSpPr>
          <p:cNvPr id="6" name="Arrow: Up 5">
            <a:extLst>
              <a:ext uri="{FF2B5EF4-FFF2-40B4-BE49-F238E27FC236}">
                <a16:creationId xmlns:a16="http://schemas.microsoft.com/office/drawing/2014/main" id="{31448824-8700-04D3-79F6-95AD0A85DFC9}"/>
              </a:ext>
            </a:extLst>
          </p:cNvPr>
          <p:cNvSpPr/>
          <p:nvPr/>
        </p:nvSpPr>
        <p:spPr>
          <a:xfrm>
            <a:off x="1410729" y="1668162"/>
            <a:ext cx="185351" cy="473675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E22224-0BC2-2B76-C67D-71E6D3C505C2}"/>
              </a:ext>
            </a:extLst>
          </p:cNvPr>
          <p:cNvSpPr txBox="1"/>
          <p:nvPr/>
        </p:nvSpPr>
        <p:spPr>
          <a:xfrm>
            <a:off x="1153296" y="2141837"/>
            <a:ext cx="2743199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UNET</a:t>
            </a:r>
          </a:p>
        </p:txBody>
      </p:sp>
      <p:sp>
        <p:nvSpPr>
          <p:cNvPr id="8" name="Arrow: Up 7">
            <a:extLst>
              <a:ext uri="{FF2B5EF4-FFF2-40B4-BE49-F238E27FC236}">
                <a16:creationId xmlns:a16="http://schemas.microsoft.com/office/drawing/2014/main" id="{8F9445A2-2CD4-896A-E67F-B1DB2E8D7175}"/>
              </a:ext>
            </a:extLst>
          </p:cNvPr>
          <p:cNvSpPr/>
          <p:nvPr/>
        </p:nvSpPr>
        <p:spPr>
          <a:xfrm>
            <a:off x="3356918" y="1616675"/>
            <a:ext cx="185351" cy="473675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335B292-9E2A-AFF3-65EA-BAB5F385BF96}"/>
              </a:ext>
            </a:extLst>
          </p:cNvPr>
          <p:cNvSpPr txBox="1"/>
          <p:nvPr/>
        </p:nvSpPr>
        <p:spPr>
          <a:xfrm>
            <a:off x="3171566" y="2090350"/>
            <a:ext cx="2743199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Encoder for condition</a:t>
            </a:r>
          </a:p>
        </p:txBody>
      </p:sp>
      <p:pic>
        <p:nvPicPr>
          <p:cNvPr id="14" name="Picture 13" descr="Diagram of a diagram of a cross-attention mechanism&#10;&#10;Description automatically generated">
            <a:extLst>
              <a:ext uri="{FF2B5EF4-FFF2-40B4-BE49-F238E27FC236}">
                <a16:creationId xmlns:a16="http://schemas.microsoft.com/office/drawing/2014/main" id="{C035878F-AF15-3772-CCB5-86385CCACF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886" y="2512691"/>
            <a:ext cx="5822092" cy="3572863"/>
          </a:xfrm>
          <a:prstGeom prst="rect">
            <a:avLst/>
          </a:prstGeom>
        </p:spPr>
      </p:pic>
      <p:pic>
        <p:nvPicPr>
          <p:cNvPr id="16" name="Picture 15" descr="A black text with a white background&#10;&#10;Description automatically generated">
            <a:extLst>
              <a:ext uri="{FF2B5EF4-FFF2-40B4-BE49-F238E27FC236}">
                <a16:creationId xmlns:a16="http://schemas.microsoft.com/office/drawing/2014/main" id="{1561943C-8DB7-8D85-3989-45649ECEC4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1670" y="4769921"/>
            <a:ext cx="4957118" cy="479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6236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8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>
            <a:extLst>
              <a:ext uri="{FF2B5EF4-FFF2-40B4-BE49-F238E27FC236}">
                <a16:creationId xmlns:a16="http://schemas.microsoft.com/office/drawing/2014/main" id="{DD4C4B28-6B4B-4445-8535-F516D74E4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CB1C732-7193-4253-8746-850D090A6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1280160"/>
            <a:ext cx="0" cy="557784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55B419A7-F817-4767-8CCB-FB0E189C4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Hands holding each other's wrists and interlinked to form a circle">
            <a:extLst>
              <a:ext uri="{FF2B5EF4-FFF2-40B4-BE49-F238E27FC236}">
                <a16:creationId xmlns:a16="http://schemas.microsoft.com/office/drawing/2014/main" id="{F402C261-6823-F4D5-F9F4-02BFD12E2D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2" b="15603"/>
          <a:stretch/>
        </p:blipFill>
        <p:spPr>
          <a:xfrm>
            <a:off x="1" y="10"/>
            <a:ext cx="12191999" cy="685799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4398140-F067-40E9-892C-4DB04C70BC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244600" y="-1244600"/>
            <a:ext cx="6858000" cy="9347200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5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79BA13-8333-5100-F29B-C209519390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1143000"/>
            <a:ext cx="4572000" cy="29847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Bring It Together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7726E8A-324C-4684-96F2-AFDDFB2F14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58952" y="4291242"/>
            <a:ext cx="4572000" cy="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Freeform 6">
            <a:extLst>
              <a:ext uri="{FF2B5EF4-FFF2-40B4-BE49-F238E27FC236}">
                <a16:creationId xmlns:a16="http://schemas.microsoft.com/office/drawing/2014/main" id="{7021D92D-08FF-45A6-9109-AC9462C7E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8152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pic>
        <p:nvPicPr>
          <p:cNvPr id="6" name="Picture 5" descr="Diagram of a diagram of a cross-attention mechanism&#10;&#10;Description automatically generated">
            <a:extLst>
              <a:ext uri="{FF2B5EF4-FFF2-40B4-BE49-F238E27FC236}">
                <a16:creationId xmlns:a16="http://schemas.microsoft.com/office/drawing/2014/main" id="{62965B1A-2D17-92F5-52DD-84A64001CA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1940" y="957799"/>
            <a:ext cx="6862119" cy="4211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867551"/>
      </p:ext>
    </p:extLst>
  </p:cSld>
  <p:clrMapOvr>
    <a:masterClrMapping/>
  </p:clrMapOvr>
</p:sld>
</file>

<file path=ppt/theme/theme1.xml><?xml version="1.0" encoding="utf-8"?>
<a:theme xmlns:a="http://schemas.openxmlformats.org/drawingml/2006/main" name="HeadlinesVTI">
  <a:themeElements>
    <a:clrScheme name="AnalogousFromDarkSeedLeftStep">
      <a:dk1>
        <a:srgbClr val="000000"/>
      </a:dk1>
      <a:lt1>
        <a:srgbClr val="FFFFFF"/>
      </a:lt1>
      <a:dk2>
        <a:srgbClr val="311C24"/>
      </a:dk2>
      <a:lt2>
        <a:srgbClr val="F0F3F3"/>
      </a:lt2>
      <a:accent1>
        <a:srgbClr val="E72C29"/>
      </a:accent1>
      <a:accent2>
        <a:srgbClr val="D51763"/>
      </a:accent2>
      <a:accent3>
        <a:srgbClr val="E729C4"/>
      </a:accent3>
      <a:accent4>
        <a:srgbClr val="A817D5"/>
      </a:accent4>
      <a:accent5>
        <a:srgbClr val="6B29E7"/>
      </a:accent5>
      <a:accent6>
        <a:srgbClr val="2D39D9"/>
      </a:accent6>
      <a:hlink>
        <a:srgbClr val="813FBF"/>
      </a:hlink>
      <a:folHlink>
        <a:srgbClr val="7F7F7F"/>
      </a:folHlink>
    </a:clrScheme>
    <a:fontScheme name="Custom 211">
      <a:majorFont>
        <a:latin typeface="Sitka Banner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8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6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eadlinesVTI" id="{66EB4A02-0C0F-47F1-9F48-4E6882B9F967}" vid="{F3552358-4452-4FDA-9568-4F5DA32F7A60}"/>
    </a:ext>
  </a:extLst>
</a:theme>
</file>

<file path=ppt/theme/theme2.xml><?xml version="1.0" encoding="utf-8"?>
<a:theme xmlns:a="http://schemas.openxmlformats.org/drawingml/2006/main" name="BlobVTI">
  <a:themeElements>
    <a:clrScheme name="AnalogousFromRegularSeed_2SEEDS">
      <a:dk1>
        <a:srgbClr val="000000"/>
      </a:dk1>
      <a:lt1>
        <a:srgbClr val="FFFFFF"/>
      </a:lt1>
      <a:dk2>
        <a:srgbClr val="392020"/>
      </a:dk2>
      <a:lt2>
        <a:srgbClr val="E8E2E5"/>
      </a:lt2>
      <a:accent1>
        <a:srgbClr val="29B768"/>
      </a:accent1>
      <a:accent2>
        <a:srgbClr val="36B839"/>
      </a:accent2>
      <a:accent3>
        <a:srgbClr val="34B2A0"/>
      </a:accent3>
      <a:accent4>
        <a:srgbClr val="C12B6A"/>
      </a:accent4>
      <a:accent5>
        <a:srgbClr val="D33D3D"/>
      </a:accent5>
      <a:accent6>
        <a:srgbClr val="C16A2B"/>
      </a:accent6>
      <a:hlink>
        <a:srgbClr val="BF3F86"/>
      </a:hlink>
      <a:folHlink>
        <a:srgbClr val="7F7F7F"/>
      </a:folHlink>
    </a:clrScheme>
    <a:fontScheme name="Blob">
      <a:majorFont>
        <a:latin typeface="Sagona Book"/>
        <a:ea typeface=""/>
        <a:cs typeface=""/>
      </a:majorFont>
      <a:minorFont>
        <a:latin typeface="Avenir Next LT Pro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obVTI" id="{06D3AACF-B619-4265-899F-5E2FB3A445D5}" vid="{F5918863-BA1A-4735-81A8-3E7BFBDA847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13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15" baseType="lpstr">
      <vt:lpstr>HeadlinesVTI</vt:lpstr>
      <vt:lpstr>BlobVTI</vt:lpstr>
      <vt:lpstr>Stable Diffusion</vt:lpstr>
      <vt:lpstr>Overall Architecture</vt:lpstr>
      <vt:lpstr>Diffusion Overview</vt:lpstr>
      <vt:lpstr>What's the issue with DM?</vt:lpstr>
      <vt:lpstr>Recap</vt:lpstr>
      <vt:lpstr>VQGAN</vt:lpstr>
      <vt:lpstr>Important Note</vt:lpstr>
      <vt:lpstr>Conditioning</vt:lpstr>
      <vt:lpstr>Bring It Together</vt:lpstr>
      <vt:lpstr>Experimental Findings</vt:lpstr>
      <vt:lpstr>Experimental Results</vt:lpstr>
      <vt:lpstr>Experimental Results (Assignment)</vt:lpstr>
      <vt:lpstr>Qualitative Results (Assignment)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204</cp:revision>
  <dcterms:created xsi:type="dcterms:W3CDTF">2023-10-31T14:52:14Z</dcterms:created>
  <dcterms:modified xsi:type="dcterms:W3CDTF">2023-10-31T22:39:52Z</dcterms:modified>
</cp:coreProperties>
</file>